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419" r:id="rId3"/>
    <p:sldId id="618" r:id="rId4"/>
    <p:sldId id="635" r:id="rId5"/>
    <p:sldId id="638" r:id="rId6"/>
    <p:sldId id="639" r:id="rId7"/>
    <p:sldId id="640" r:id="rId8"/>
    <p:sldId id="648" r:id="rId9"/>
    <p:sldId id="649" r:id="rId10"/>
    <p:sldId id="650" r:id="rId11"/>
    <p:sldId id="644" r:id="rId12"/>
    <p:sldId id="641" r:id="rId13"/>
    <p:sldId id="642" r:id="rId14"/>
    <p:sldId id="643" r:id="rId15"/>
    <p:sldId id="645" r:id="rId16"/>
    <p:sldId id="676" r:id="rId17"/>
    <p:sldId id="646" r:id="rId18"/>
    <p:sldId id="653" r:id="rId19"/>
    <p:sldId id="652" r:id="rId20"/>
    <p:sldId id="654" r:id="rId21"/>
    <p:sldId id="651" r:id="rId22"/>
    <p:sldId id="677" r:id="rId23"/>
    <p:sldId id="637" r:id="rId24"/>
    <p:sldId id="655" r:id="rId25"/>
    <p:sldId id="656" r:id="rId26"/>
    <p:sldId id="657" r:id="rId27"/>
    <p:sldId id="658" r:id="rId28"/>
    <p:sldId id="674" r:id="rId29"/>
    <p:sldId id="669" r:id="rId30"/>
    <p:sldId id="670" r:id="rId31"/>
    <p:sldId id="671" r:id="rId32"/>
    <p:sldId id="672" r:id="rId33"/>
    <p:sldId id="673" r:id="rId34"/>
    <p:sldId id="675" r:id="rId35"/>
    <p:sldId id="659" r:id="rId36"/>
    <p:sldId id="636" r:id="rId37"/>
    <p:sldId id="660" r:id="rId38"/>
    <p:sldId id="661" r:id="rId39"/>
    <p:sldId id="662" r:id="rId40"/>
    <p:sldId id="664" r:id="rId41"/>
    <p:sldId id="678" r:id="rId42"/>
    <p:sldId id="663" r:id="rId43"/>
    <p:sldId id="667" r:id="rId44"/>
    <p:sldId id="666" r:id="rId45"/>
    <p:sldId id="665" r:id="rId46"/>
    <p:sldId id="668" r:id="rId47"/>
    <p:sldId id="679" r:id="rId48"/>
    <p:sldId id="612" r:id="rId49"/>
    <p:sldId id="342" r:id="rId50"/>
  </p:sldIdLst>
  <p:sldSz cx="24384000" cy="13716000"/>
  <p:notesSz cx="6797675" cy="99298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40"/>
    <a:srgbClr val="F25A29"/>
    <a:srgbClr val="F35A29"/>
    <a:srgbClr val="4372C4"/>
    <a:srgbClr val="ED1C24"/>
    <a:srgbClr val="E4C622"/>
    <a:srgbClr val="B9D532"/>
    <a:srgbClr val="7BC242"/>
    <a:srgbClr val="E4C721"/>
    <a:srgbClr val="45B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 autoAdjust="0"/>
    <p:restoredTop sz="85366" autoAdjust="0"/>
  </p:normalViewPr>
  <p:slideViewPr>
    <p:cSldViewPr snapToGrid="0" snapToObjects="1">
      <p:cViewPr varScale="1">
        <p:scale>
          <a:sx n="54" d="100"/>
          <a:sy n="54" d="100"/>
        </p:scale>
        <p:origin x="552" y="240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932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9682A-6338-40E2-9ACD-2A3FF92BB3F1}" type="datetime1">
              <a:rPr lang="en-US" smtClean="0"/>
              <a:t>10/25/21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4568-2AE6-42F2-B295-3769A765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706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0443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36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172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jdbc:mysql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://localhost:3306/</a:t>
            </a:r>
            <a:r>
              <a:rPr lang="en-US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TestingSystem?autoReconnect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lang="en-US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true&amp;useSSL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lang="en-US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false&amp;characterEncoding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=latin1</a:t>
            </a:r>
          </a:p>
          <a:p>
            <a:r>
              <a:rPr lang="en-US" sz="2200" u="sng" dirty="0" err="1">
                <a:latin typeface="Helvetica Neue"/>
                <a:ea typeface="Helvetica Neue"/>
                <a:cs typeface="Helvetica Neue"/>
                <a:sym typeface="Helvetica Neue"/>
              </a:rPr>
              <a:t>com.mysql.cj.jdbc.Driver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477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688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765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41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51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052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E536F65-AC83-4CA5-A319-75AFC58D4B3B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49</a:t>
            </a:fld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863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A04767-AA7B-4F3E-BCFB-179D9E0CC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7132" y="859479"/>
            <a:ext cx="2950192" cy="1131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049C43-2C50-4372-822C-DA510E94A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20083" y="13156977"/>
            <a:ext cx="6743833" cy="48282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3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365656-3C2C-401A-A261-7849E1DCB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276" y="-25180"/>
            <a:ext cx="5131724" cy="14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8701658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B674F-1420-4DF2-8459-B3931B49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6980E3F-CE96-4267-B841-15E317674931}" type="datetimeFigureOut">
              <a:rPr lang="en-US" smtClean="0"/>
              <a:t>10/25/21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B1A97-058D-4695-BDEE-1CB388B8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0EE83-65C2-45C2-B15E-F5BF3C6B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2817" y="13073062"/>
            <a:ext cx="448840" cy="482823"/>
          </a:xfrm>
        </p:spPr>
        <p:txBody>
          <a:bodyPr/>
          <a:lstStyle/>
          <a:p>
            <a:fld id="{76CA7329-12AB-4100-8DDD-19BE59417C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641B02-D364-4240-835E-FF32F0F89CB6}"/>
              </a:ext>
            </a:extLst>
          </p:cNvPr>
          <p:cNvCxnSpPr/>
          <p:nvPr userDrawn="1"/>
        </p:nvCxnSpPr>
        <p:spPr>
          <a:xfrm>
            <a:off x="1845217" y="1893677"/>
            <a:ext cx="18701658" cy="0"/>
          </a:xfrm>
          <a:prstGeom prst="line">
            <a:avLst/>
          </a:prstGeom>
          <a:ln w="38100" cap="rnd">
            <a:solidFill>
              <a:srgbClr val="057BBA">
                <a:alpha val="80000"/>
              </a:srgb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3C5E42B-5773-41D1-82C9-A3B786180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83" y="427995"/>
            <a:ext cx="2645634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9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5" r:id="rId3"/>
    <p:sldLayoutId id="2147483656" r:id="rId4"/>
    <p:sldLayoutId id="2147483657" r:id="rId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9028810/error-source-option-1-5-is-no-longer-supported-use-1-6-or-later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73E9A0-1581-412A-9370-80FB5A08E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0" y="1753558"/>
            <a:ext cx="5103775" cy="1429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535C99-41AF-418B-BEDD-F28650092074}"/>
              </a:ext>
            </a:extLst>
          </p:cNvPr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100" dirty="0">
                <a:solidFill>
                  <a:schemeClr val="accent1">
                    <a:lumMod val="75000"/>
                  </a:schemeClr>
                </a:solidFill>
                <a:latin typeface="+mj-lt"/>
                <a:ea typeface="Meiryo" charset="-128"/>
                <a:cs typeface="Meiryo" charset="-128"/>
              </a:rPr>
              <a:t>WAY TO ENTERPRISE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DB753221-CAE6-4172-B420-253F82036F95}"/>
              </a:ext>
            </a:extLst>
          </p:cNvPr>
          <p:cNvSpPr txBox="1">
            <a:spLocks/>
          </p:cNvSpPr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>
              <a:lnSpc>
                <a:spcPct val="90000"/>
              </a:lnSpc>
              <a:buClr>
                <a:srgbClr val="1E4E79"/>
              </a:buClr>
              <a:buSzPts val="4400"/>
            </a:pPr>
            <a:r>
              <a:rPr lang="en-US" altLang="en-US" sz="10000" dirty="0">
                <a:solidFill>
                  <a:schemeClr val="accent1">
                    <a:lumMod val="75000"/>
                  </a:schemeClr>
                </a:solidFill>
              </a:rPr>
              <a:t>Java Basics</a:t>
            </a:r>
            <a:endParaRPr lang="en-US" sz="1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2001B0A-062A-4A6F-BBE4-0E31E8A7C59F}"/>
              </a:ext>
            </a:extLst>
          </p:cNvPr>
          <p:cNvSpPr txBox="1">
            <a:spLocks/>
          </p:cNvSpPr>
          <p:nvPr/>
        </p:nvSpPr>
        <p:spPr bwMode="auto"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VTI ACADEMY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Author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: 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  <a:hlinkClick r:id="rId4"/>
              </a:rPr>
              <a:t>duy.nguyenngoc1@vti.com.vn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 Arial (Headings)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March 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Download .jar file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076" y="1634247"/>
            <a:ext cx="8976958" cy="68785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047" y="8817741"/>
            <a:ext cx="6683641" cy="3458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56" y="1634247"/>
            <a:ext cx="10537618" cy="68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28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486994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Step 2: Get a connection to database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123" y="4824514"/>
            <a:ext cx="13400439" cy="51366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1630930" y="2438504"/>
            <a:ext cx="19325462" cy="78952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</a:t>
            </a:r>
            <a:r>
              <a:rPr lang="en-US" dirty="0"/>
              <a:t>Get a connection base on driver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64041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122327" y="500971"/>
            <a:ext cx="13566437" cy="80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Step 3: Create a statement object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780" y="5753969"/>
            <a:ext cx="12486667" cy="514012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1630930" y="2239852"/>
            <a:ext cx="19325462" cy="285744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</a:t>
            </a:r>
            <a:r>
              <a:rPr lang="en-US" b="1" dirty="0"/>
              <a:t>Statement Object </a:t>
            </a:r>
            <a:r>
              <a:rPr lang="en-US" dirty="0"/>
              <a:t>for </a:t>
            </a:r>
            <a:r>
              <a:rPr lang="en-US" b="1" dirty="0"/>
              <a:t>fixed statement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dirty="0" err="1"/>
              <a:t>PreparedStatement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 for Statement which has </a:t>
            </a:r>
            <a:r>
              <a:rPr lang="en-US" b="1" dirty="0"/>
              <a:t>parameter</a:t>
            </a:r>
            <a:endParaRPr lang="vi-VN" b="1" dirty="0"/>
          </a:p>
        </p:txBody>
      </p:sp>
    </p:spTree>
    <p:extLst>
      <p:ext uri="{BB962C8B-B14F-4D97-AF65-F5344CB8AC3E}">
        <p14:creationId xmlns:p14="http://schemas.microsoft.com/office/powerpoint/2010/main" val="3879974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206837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Step 4: Execute SQL query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30930" y="2050955"/>
            <a:ext cx="19325462" cy="254050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</a:t>
            </a:r>
            <a:r>
              <a:rPr lang="vi-VN" b="1" dirty="0"/>
              <a:t>executeQuery()</a:t>
            </a:r>
            <a:r>
              <a:rPr lang="en-US" b="1" dirty="0"/>
              <a:t> </a:t>
            </a:r>
            <a:r>
              <a:rPr lang="en-US" dirty="0"/>
              <a:t>uses for </a:t>
            </a:r>
            <a:r>
              <a:rPr lang="en-US" b="1" dirty="0"/>
              <a:t>Select statement </a:t>
            </a:r>
            <a:endParaRPr lang="vi-VN" b="1" dirty="0"/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vi-VN" b="1" dirty="0"/>
              <a:t>executeUpdate()</a:t>
            </a:r>
            <a:r>
              <a:rPr lang="en-US" b="1" dirty="0"/>
              <a:t> </a:t>
            </a:r>
            <a:r>
              <a:rPr lang="en-US" dirty="0"/>
              <a:t>uses for </a:t>
            </a:r>
            <a:r>
              <a:rPr lang="en-US" b="1" dirty="0"/>
              <a:t>Insert, Update, Delete statement</a:t>
            </a:r>
            <a:endParaRPr lang="en-US" altLang="en-US" dirty="0">
              <a:solidFill>
                <a:sysClr val="windowText" lastClr="000000"/>
              </a:solidFill>
              <a:latin typeface="Arial (Body)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409" y="6108971"/>
            <a:ext cx="11984476" cy="4727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935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Step 5: Handling Result Set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854" y="6361889"/>
            <a:ext cx="13210161" cy="43190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1630930" y="2050955"/>
            <a:ext cx="19325462" cy="30852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</a:t>
            </a:r>
            <a:r>
              <a:rPr lang="en-US" dirty="0"/>
              <a:t>Pointer will be </a:t>
            </a:r>
            <a:r>
              <a:rPr lang="en-US" b="1" dirty="0"/>
              <a:t>before</a:t>
            </a:r>
            <a:r>
              <a:rPr lang="en-US" dirty="0"/>
              <a:t> the first row of result set </a:t>
            </a:r>
            <a:endParaRPr lang="vi-VN" dirty="0"/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Using </a:t>
            </a:r>
            <a:r>
              <a:rPr lang="en-US" b="1" dirty="0" err="1"/>
              <a:t>ResultSet.next</a:t>
            </a:r>
            <a:r>
              <a:rPr lang="en-US" b="1" dirty="0"/>
              <a:t>()</a:t>
            </a:r>
            <a:r>
              <a:rPr lang="en-US" dirty="0"/>
              <a:t> method to next pointer to first row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Get value of column by </a:t>
            </a:r>
            <a:r>
              <a:rPr lang="en-US" altLang="en-US" b="1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index or column name</a:t>
            </a:r>
          </a:p>
        </p:txBody>
      </p:sp>
    </p:spTree>
    <p:extLst>
      <p:ext uri="{BB962C8B-B14F-4D97-AF65-F5344CB8AC3E}">
        <p14:creationId xmlns:p14="http://schemas.microsoft.com/office/powerpoint/2010/main" val="4113280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(read data)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024" y="1618642"/>
            <a:ext cx="19829748" cy="1079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56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696B026-E9BD-864D-A36D-06B019279A1E}"/>
              </a:ext>
            </a:extLst>
          </p:cNvPr>
          <p:cNvSpPr txBox="1">
            <a:spLocks/>
          </p:cNvSpPr>
          <p:nvPr/>
        </p:nvSpPr>
        <p:spPr>
          <a:xfrm>
            <a:off x="1714057" y="2466591"/>
            <a:ext cx="8849669" cy="99850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Exercise 1: Basic - Question 1 </a:t>
            </a:r>
            <a:endParaRPr lang="en-US" altLang="en-US" b="1" dirty="0">
              <a:solidFill>
                <a:sysClr val="windowText" lastClr="000000"/>
              </a:solidFill>
              <a:latin typeface="Arial (Body)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4C9BA-63CE-2047-A064-A8FD06744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671" y="5726363"/>
            <a:ext cx="10689466" cy="28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09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6134539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(create data – Statement Object)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954" y="1914524"/>
            <a:ext cx="21905362" cy="103812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9004" y="7699404"/>
            <a:ext cx="7768992" cy="177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65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605366" cy="79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(create data – </a:t>
            </a: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PreparedStatement</a:t>
            </a: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 Object)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63" y="1525924"/>
            <a:ext cx="17727139" cy="110423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930" y="8339759"/>
            <a:ext cx="7691171" cy="175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25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(update data)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1" y="1544911"/>
            <a:ext cx="16179800" cy="10943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0791" y="8247496"/>
            <a:ext cx="7924636" cy="181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59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JDBC Architecture</a:t>
            </a:r>
          </a:p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Operator</a:t>
            </a:r>
          </a:p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Maven</a:t>
            </a:r>
          </a:p>
          <a:p>
            <a:pPr defTabSz="914400">
              <a:defRPr/>
            </a:pPr>
            <a:r>
              <a:rPr lang="en-US" altLang="en-US" sz="6600" b="0" noProof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</a:t>
            </a: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Properties File</a:t>
            </a:r>
          </a:p>
          <a:p>
            <a:pPr defTabSz="914400">
              <a:defRPr/>
            </a:pPr>
            <a:r>
              <a:rPr lang="en-US" altLang="en-US" sz="6600" b="0" noProof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Assignments</a:t>
            </a:r>
            <a:endParaRPr kumimoji="0" lang="en-US" altLang="en-US" sz="6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(Body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9413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(delete data)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44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Summary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30930" y="2239852"/>
            <a:ext cx="19325462" cy="285744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</a:t>
            </a:r>
            <a:r>
              <a:rPr lang="en-US" dirty="0"/>
              <a:t>Statement Object &amp; </a:t>
            </a:r>
            <a:r>
              <a:rPr lang="en-US" dirty="0" err="1"/>
              <a:t>PreparedStatement</a:t>
            </a:r>
            <a:r>
              <a:rPr lang="en-US" dirty="0"/>
              <a:t> Object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vi-VN" dirty="0"/>
              <a:t>executeQuery()</a:t>
            </a:r>
            <a:r>
              <a:rPr lang="en-US" dirty="0"/>
              <a:t> &amp; </a:t>
            </a:r>
            <a:r>
              <a:rPr lang="vi-VN" dirty="0"/>
              <a:t>executeUpdate()</a:t>
            </a:r>
            <a:endParaRPr lang="en-US" altLang="en-US" dirty="0">
              <a:solidFill>
                <a:sysClr val="windowText" lastClr="000000"/>
              </a:solidFill>
              <a:latin typeface="Arial (Body)"/>
              <a:cs typeface="Arial" panose="020B0604020202020204" pitchFamily="34" charset="0"/>
            </a:endParaRPr>
          </a:p>
          <a:p>
            <a:pPr hangingPunct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93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696B026-E9BD-864D-A36D-06B019279A1E}"/>
              </a:ext>
            </a:extLst>
          </p:cNvPr>
          <p:cNvSpPr txBox="1">
            <a:spLocks/>
          </p:cNvSpPr>
          <p:nvPr/>
        </p:nvSpPr>
        <p:spPr>
          <a:xfrm>
            <a:off x="1714057" y="2466591"/>
            <a:ext cx="19325462" cy="308525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Exercise 1: Basic - Question 3, 4, 5</a:t>
            </a:r>
            <a:endParaRPr lang="en-US" altLang="en-US" b="1" dirty="0">
              <a:solidFill>
                <a:sysClr val="windowText" lastClr="000000"/>
              </a:solidFill>
              <a:latin typeface="Arial (Body)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9D0A0-E8D3-674C-9512-889C474F4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360" y="5551841"/>
            <a:ext cx="9772491" cy="308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21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Maven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630930" y="2239852"/>
            <a:ext cx="19325462" cy="690414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</a:t>
            </a:r>
            <a:r>
              <a:rPr lang="en-US" dirty="0"/>
              <a:t>Create maven Project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Add library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Operator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Install maven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Clean maven</a:t>
            </a:r>
          </a:p>
          <a:p>
            <a:pPr hangingPunct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371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Create maven Project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95" y="2859931"/>
            <a:ext cx="9985851" cy="95276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866" y="3560323"/>
            <a:ext cx="10905151" cy="4717685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1630930" y="1956504"/>
            <a:ext cx="19325462" cy="160381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New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Project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Maven Project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choose maven-archetype-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quickstart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41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Add library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22" y="3211242"/>
            <a:ext cx="9485721" cy="7644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196" y="2005012"/>
            <a:ext cx="11551089" cy="1033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17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Install Maven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99" y="2081366"/>
            <a:ext cx="10282447" cy="6148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540" y="2081366"/>
            <a:ext cx="12937788" cy="461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8720" y="7422961"/>
            <a:ext cx="6996208" cy="4950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2108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Error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880" y="3004427"/>
            <a:ext cx="18933996" cy="68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57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Fix error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630929" y="1956504"/>
            <a:ext cx="20684321" cy="255713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</a:t>
            </a:r>
            <a:r>
              <a:rPr lang="en-US" dirty="0"/>
              <a:t>B1: </a:t>
            </a:r>
            <a:r>
              <a:rPr lang="en-US" dirty="0" err="1"/>
              <a:t>Config</a:t>
            </a:r>
            <a:r>
              <a:rPr lang="en-US" dirty="0"/>
              <a:t> default JRE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39" y="5031277"/>
            <a:ext cx="8508325" cy="3159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084" y="2567089"/>
            <a:ext cx="14897100" cy="721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83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Fix error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34" y="2244959"/>
            <a:ext cx="10831299" cy="8886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748" y="2018388"/>
            <a:ext cx="9948153" cy="911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6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JDBC Architecture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6" name="Picture 5" descr="http://o7planning.org/vi/10167/cache/images/i/12589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117" y="1875005"/>
            <a:ext cx="15178892" cy="102845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226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Fix error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606" y="3075604"/>
            <a:ext cx="5808787" cy="9024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375" y="4182842"/>
            <a:ext cx="13096875" cy="681037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1630929" y="1956504"/>
            <a:ext cx="20684321" cy="160381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</a:t>
            </a:r>
            <a:r>
              <a:rPr lang="en-US" dirty="0"/>
              <a:t>B2: </a:t>
            </a:r>
            <a:r>
              <a:rPr lang="en-US" dirty="0" err="1">
                <a:latin typeface="Times New Roman" panose="02020603050405020304" pitchFamily="18" charset="0"/>
              </a:rPr>
              <a:t>Config</a:t>
            </a:r>
            <a:r>
              <a:rPr lang="en-US" dirty="0">
                <a:latin typeface="Times New Roman" panose="02020603050405020304" pitchFamily="18" charset="0"/>
              </a:rPr>
              <a:t> Project JRE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25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Fix error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76" y="2710369"/>
            <a:ext cx="9697261" cy="8311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339" y="3480200"/>
            <a:ext cx="1311592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95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Fix error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485" y="2072700"/>
            <a:ext cx="9189098" cy="954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59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Fix error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630929" y="1956504"/>
            <a:ext cx="20684321" cy="160381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</a:t>
            </a:r>
            <a:r>
              <a:rPr lang="en-US" dirty="0"/>
              <a:t>B3: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768" y="3336182"/>
            <a:ext cx="13356783" cy="49517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956" y="8879832"/>
            <a:ext cx="236187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>
                <a:hlinkClick r:id="rId3"/>
              </a:rPr>
              <a:t>https://stackoverflow.com/questions/49028810/error-source-option-1-5-is-no-longer-supported-use-1-6-or-later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2152375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Fix error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677" y="4961106"/>
            <a:ext cx="12484014" cy="3910873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1630929" y="1956504"/>
            <a:ext cx="20684321" cy="160381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</a:t>
            </a:r>
            <a:r>
              <a:rPr lang="en-US" dirty="0"/>
              <a:t>B4: </a:t>
            </a:r>
            <a:r>
              <a:rPr lang="en-US" dirty="0">
                <a:latin typeface="Times New Roman" panose="02020603050405020304" pitchFamily="18" charset="0"/>
              </a:rPr>
              <a:t>Install again!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49" y="4065808"/>
            <a:ext cx="9911424" cy="6148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34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Clean maven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81" y="2051435"/>
            <a:ext cx="10799398" cy="769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2689" y="2051435"/>
            <a:ext cx="10680971" cy="49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7666" y="7803000"/>
            <a:ext cx="5652809" cy="353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78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Properties File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630930" y="2239852"/>
            <a:ext cx="19325462" cy="690414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</a:t>
            </a:r>
            <a:r>
              <a:rPr lang="en-US" dirty="0"/>
              <a:t>Create properties File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Get Property</a:t>
            </a:r>
          </a:p>
        </p:txBody>
      </p:sp>
    </p:spTree>
    <p:extLst>
      <p:ext uri="{BB962C8B-B14F-4D97-AF65-F5344CB8AC3E}">
        <p14:creationId xmlns:p14="http://schemas.microsoft.com/office/powerpoint/2010/main" val="644986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Create </a:t>
            </a:r>
            <a:r>
              <a:rPr lang="vi-VN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Properties 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909" y="2142803"/>
            <a:ext cx="7131258" cy="6173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9266724"/>
            <a:ext cx="22162117" cy="27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23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Get Property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893" y="3741540"/>
            <a:ext cx="12762293" cy="493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67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Call Procedure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974" y="2311342"/>
            <a:ext cx="18608825" cy="7143192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9606530" y="9560786"/>
            <a:ext cx="4160270" cy="101287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en-US" i="1" dirty="0"/>
              <a:t>SQL Procedure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83664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Operator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630930" y="2050955"/>
            <a:ext cx="19325462" cy="101997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</a:t>
            </a:r>
            <a:r>
              <a:rPr lang="en-US" dirty="0"/>
              <a:t>CRUD</a:t>
            </a:r>
            <a:endParaRPr lang="vi-VN" dirty="0"/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alt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Call Procedure, function, …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Transaction</a:t>
            </a:r>
            <a:endParaRPr lang="en-US" dirty="0"/>
          </a:p>
          <a:p>
            <a:pPr marL="0" indent="0" hangingPunct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503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Call Procedure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262" y="1492250"/>
            <a:ext cx="13038138" cy="1119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08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696B026-E9BD-864D-A36D-06B019279A1E}"/>
              </a:ext>
            </a:extLst>
          </p:cNvPr>
          <p:cNvSpPr txBox="1">
            <a:spLocks/>
          </p:cNvSpPr>
          <p:nvPr/>
        </p:nvSpPr>
        <p:spPr>
          <a:xfrm>
            <a:off x="1714057" y="2466591"/>
            <a:ext cx="19325462" cy="308525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Exercise 3 (Optional): Call Procedure</a:t>
            </a:r>
            <a:endParaRPr lang="en-US" altLang="en-US" b="1" dirty="0">
              <a:solidFill>
                <a:sysClr val="windowText" lastClr="000000"/>
              </a:solidFill>
              <a:latin typeface="Arial (Body)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76B0E8-A0AC-4942-B622-B6D78F7F1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66" y="3778249"/>
            <a:ext cx="9699792" cy="767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30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Transaction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245" y="4402677"/>
            <a:ext cx="174498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65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Transaction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328" y="3093394"/>
            <a:ext cx="17395725" cy="63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86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Transaction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86" y="1673158"/>
            <a:ext cx="21090563" cy="96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65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Transaction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8151"/>
            <a:ext cx="11828834" cy="5512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04" y="3438151"/>
            <a:ext cx="11971245" cy="545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46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Transaction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177" y="1583075"/>
            <a:ext cx="15711008" cy="1098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04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696B026-E9BD-864D-A36D-06B019279A1E}"/>
              </a:ext>
            </a:extLst>
          </p:cNvPr>
          <p:cNvSpPr txBox="1">
            <a:spLocks/>
          </p:cNvSpPr>
          <p:nvPr/>
        </p:nvSpPr>
        <p:spPr>
          <a:xfrm>
            <a:off x="1714057" y="2466591"/>
            <a:ext cx="19325462" cy="308525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Exercise 4 (Optional): Transaction</a:t>
            </a:r>
            <a:endParaRPr lang="en-US" altLang="en-US" b="1" dirty="0">
              <a:solidFill>
                <a:sysClr val="windowText" lastClr="000000"/>
              </a:solidFill>
              <a:latin typeface="Arial (Body)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0C973-E776-A348-9FAC-5BB19CF96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762" y="5817268"/>
            <a:ext cx="9869283" cy="25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49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3" y="514346"/>
            <a:ext cx="13338753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>
                <a:solidFill>
                  <a:srgbClr val="4F81BD"/>
                </a:solidFill>
                <a:ea typeface="+mn-ea"/>
                <a:cs typeface="Arial" panose="020B0604020202020204" pitchFamily="34" charset="0"/>
              </a:rPr>
              <a:t>Testing System Assignments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F14A9-3F7A-B14F-A272-D47E0437E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155" y="2000827"/>
            <a:ext cx="11735954" cy="97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62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3CDD7E-E173-4A74-9533-427DE02233F9}"/>
              </a:ext>
            </a:extLst>
          </p:cNvPr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079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CRUD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630930" y="2050955"/>
            <a:ext cx="19325462" cy="101997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</a:t>
            </a:r>
            <a:r>
              <a:rPr lang="en-US" dirty="0"/>
              <a:t>Create</a:t>
            </a:r>
            <a:endParaRPr lang="vi-VN" dirty="0"/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alt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Get List &amp; Get By Id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Update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Delete</a:t>
            </a:r>
            <a:endParaRPr lang="en-US" dirty="0"/>
          </a:p>
          <a:p>
            <a:pPr marL="0" indent="0" hangingPunct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257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CRUD Steps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630930" y="2050955"/>
            <a:ext cx="19325462" cy="101997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Step 1: Setup library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Step 2: Get a connection to database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Step 3: Create a statement object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Step 4: Execute SQL query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Step 5: Handling Result Set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Step 6: Close connection</a:t>
            </a:r>
          </a:p>
          <a:p>
            <a:pPr hangingPunct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0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Step 1: Setup library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630930" y="2050955"/>
            <a:ext cx="19325462" cy="372727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</a:t>
            </a:r>
            <a:r>
              <a:rPr lang="en-US" dirty="0"/>
              <a:t>2 ways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Download .jar file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Maven</a:t>
            </a:r>
          </a:p>
        </p:txBody>
      </p:sp>
    </p:spTree>
    <p:extLst>
      <p:ext uri="{BB962C8B-B14F-4D97-AF65-F5344CB8AC3E}">
        <p14:creationId xmlns:p14="http://schemas.microsoft.com/office/powerpoint/2010/main" val="2100478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Download .jar file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30930" y="2050955"/>
            <a:ext cx="19325462" cy="86734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Download JDBC connector MySQL maven java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510" y="3076575"/>
            <a:ext cx="16290017" cy="89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87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Download .jar file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630930" y="2050955"/>
            <a:ext cx="19325462" cy="86734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Add library to Java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410" y="4375106"/>
            <a:ext cx="6432613" cy="3614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2367" y="1642480"/>
            <a:ext cx="6281054" cy="108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86908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26983</TotalTime>
  <Words>494</Words>
  <Application>Microsoft Macintosh PowerPoint</Application>
  <PresentationFormat>Custom</PresentationFormat>
  <Paragraphs>109</Paragraphs>
  <Slides>49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Meiryo</vt:lpstr>
      <vt:lpstr> Arial (Headings)</vt:lpstr>
      <vt:lpstr>Arial</vt:lpstr>
      <vt:lpstr>Arial (Body)</vt:lpstr>
      <vt:lpstr>Calibri</vt:lpstr>
      <vt:lpstr>Courier New</vt:lpstr>
      <vt:lpstr>Helvetica Neue</vt:lpstr>
      <vt:lpstr>Helvetica Neue Light</vt:lpstr>
      <vt:lpstr>Helvetica Neue Medium</vt:lpstr>
      <vt:lpstr>Times New Roman</vt:lpstr>
      <vt:lpstr>Wingdings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Nguyen Anh Quan (VTI.GA)</dc:creator>
  <cp:keywords/>
  <dc:description/>
  <cp:lastModifiedBy>Microsoft Office User</cp:lastModifiedBy>
  <cp:revision>2941</cp:revision>
  <cp:lastPrinted>2019-09-17T11:00:25Z</cp:lastPrinted>
  <dcterms:modified xsi:type="dcterms:W3CDTF">2021-10-25T08:15:35Z</dcterms:modified>
  <cp:category/>
</cp:coreProperties>
</file>